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93" r:id="rId20"/>
    <p:sldId id="294" r:id="rId21"/>
    <p:sldId id="297" r:id="rId22"/>
    <p:sldId id="295" r:id="rId23"/>
    <p:sldId id="307" r:id="rId24"/>
    <p:sldId id="296" r:id="rId25"/>
    <p:sldId id="298" r:id="rId26"/>
    <p:sldId id="299" r:id="rId27"/>
    <p:sldId id="300" r:id="rId28"/>
    <p:sldId id="290" r:id="rId29"/>
    <p:sldId id="303" r:id="rId30"/>
    <p:sldId id="302" r:id="rId31"/>
    <p:sldId id="304" r:id="rId32"/>
    <p:sldId id="305" r:id="rId33"/>
    <p:sldId id="306" r:id="rId34"/>
    <p:sldId id="308" r:id="rId35"/>
    <p:sldId id="309" r:id="rId36"/>
    <p:sldId id="312" r:id="rId37"/>
    <p:sldId id="313" r:id="rId38"/>
    <p:sldId id="314" r:id="rId39"/>
    <p:sldId id="316" r:id="rId40"/>
    <p:sldId id="317" r:id="rId41"/>
    <p:sldId id="319" r:id="rId42"/>
    <p:sldId id="321" r:id="rId43"/>
    <p:sldId id="322" r:id="rId44"/>
    <p:sldId id="311" r:id="rId45"/>
    <p:sldId id="310" r:id="rId46"/>
    <p:sldId id="289" r:id="rId47"/>
    <p:sldId id="273" r:id="rId48"/>
    <p:sldId id="301" r:id="rId49"/>
    <p:sldId id="318" r:id="rId50"/>
    <p:sldId id="283" r:id="rId51"/>
    <p:sldId id="284" r:id="rId52"/>
    <p:sldId id="285" r:id="rId53"/>
    <p:sldId id="286" r:id="rId54"/>
    <p:sldId id="287" r:id="rId55"/>
    <p:sldId id="275" r:id="rId56"/>
    <p:sldId id="279" r:id="rId57"/>
    <p:sldId id="280" r:id="rId58"/>
    <p:sldId id="288" r:id="rId59"/>
    <p:sldId id="281" r:id="rId60"/>
    <p:sldId id="282" r:id="rId61"/>
    <p:sldId id="274" r:id="rId62"/>
    <p:sldId id="27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6"/>
            <p14:sldId id="317"/>
            <p14:sldId id="319"/>
            <p14:sldId id="321"/>
            <p14:sldId id="322"/>
            <p14:sldId id="311"/>
            <p14:sldId id="310"/>
            <p14:sldId id="289"/>
            <p14:sldId id="273"/>
            <p14:sldId id="301"/>
            <p14:sldId id="318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65"/>
    <p:restoredTop sz="94729"/>
  </p:normalViewPr>
  <p:slideViewPr>
    <p:cSldViewPr snapToGrid="0" snapToObjects="1">
      <p:cViewPr>
        <p:scale>
          <a:sx n="88" d="100"/>
          <a:sy n="88" d="100"/>
        </p:scale>
        <p:origin x="-27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microsoft.com/office/2007/relationships/hdphoto" Target="../media/hdphoto1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7.jpeg"/><Relationship Id="rId5" Type="http://schemas.microsoft.com/office/2007/relationships/hdphoto" Target="../media/hdphoto15.wdp"/><Relationship Id="rId6" Type="http://schemas.openxmlformats.org/officeDocument/2006/relationships/image" Target="../media/image38.jpeg"/><Relationship Id="rId7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0.jpeg"/><Relationship Id="rId5" Type="http://schemas.microsoft.com/office/2007/relationships/hdphoto" Target="../media/hdphoto18.wdp"/><Relationship Id="rId6" Type="http://schemas.openxmlformats.org/officeDocument/2006/relationships/image" Target="../media/image41.jpeg"/><Relationship Id="rId7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microsoft.com/office/2007/relationships/hdphoto" Target="../media/hdphoto20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microsoft.com/office/2007/relationships/hdphoto" Target="../media/hdphoto2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4" Type="http://schemas.openxmlformats.org/officeDocument/2006/relationships/image" Target="../media/image46.jpeg"/><Relationship Id="rId5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3" Type="http://schemas.microsoft.com/office/2007/relationships/hdphoto" Target="../media/hdphoto24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970" t="6915" r="25376" b="34894"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834" t="7033" r="25347" b="34642"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789539"/>
            <a:ext cx="5448300" cy="530066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you?”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32489"/>
            <a:ext cx="5448300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3 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63878" y="945268"/>
            <a:ext cx="596348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An Introduction to Swift and </a:t>
            </a:r>
            <a:r>
              <a:rPr lang="en-US" b="1" dirty="0" smtClean="0"/>
              <a:t>creating the Hello World </a:t>
            </a:r>
            <a:r>
              <a:rPr lang="en-US" b="1" dirty="0" smtClean="0"/>
              <a:t>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1442"/>
            <a:ext cx="5745479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Label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7988" y="438912"/>
            <a:ext cx="3257663" cy="5852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932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772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6968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7875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851433" y="1226681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411347"/>
            <a:ext cx="478402" cy="44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69689" y="177365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58318"/>
            <a:ext cx="2911209" cy="264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19188"/>
            <a:ext cx="5448300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</a:t>
            </a:r>
            <a:r>
              <a:rPr lang="en-US" dirty="0" smtClean="0"/>
              <a:t>object </a:t>
            </a:r>
            <a:r>
              <a:rPr lang="en-US" dirty="0" smtClean="0"/>
              <a:t>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8" y="339786"/>
            <a:ext cx="3524720" cy="61651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7"/>
            <a:ext cx="5607570" cy="616514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Test out your app on the simulator.</a:t>
            </a:r>
          </a:p>
          <a:p>
            <a:endParaRPr lang="en-US" sz="1400" dirty="0"/>
          </a:p>
          <a:p>
            <a:r>
              <a:rPr lang="en-US" dirty="0" smtClean="0"/>
              <a:t>It’s a good idea to test things out ever so often after 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Text Field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the 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33449" y="6160957"/>
            <a:ext cx="836650" cy="343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mainstoryboard.swift</a:t>
            </a:r>
            <a:r>
              <a:rPr lang="en-US" dirty="0" smtClean="0"/>
              <a:t> 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7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code.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4089336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5058174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529541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931516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12044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026"/>
            <a:ext cx="10515600" cy="6468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</a:t>
            </a:r>
            <a:r>
              <a:rPr lang="en-US" dirty="0" smtClean="0"/>
              <a:t>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means that once this item isn’t needed, iOS will delete it from memory.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</a:t>
            </a:r>
            <a:r>
              <a:rPr lang="en-US" dirty="0" smtClean="0"/>
              <a:t>type (just like how we previously used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to define a variable as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type).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exclamation mark means that this variable can’t be empty. If it is, then the app will crash.</a:t>
            </a:r>
          </a:p>
          <a:p>
            <a:r>
              <a:rPr lang="en-US" dirty="0" smtClean="0"/>
              <a:t>A property is an item that belongs to something. In this case, the variable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belongs to the </a:t>
            </a:r>
            <a:r>
              <a:rPr lang="en-US" dirty="0" err="1" smtClean="0"/>
              <a:t>ViewController</a:t>
            </a:r>
            <a:r>
              <a:rPr lang="en-US" dirty="0" smtClean="0"/>
              <a:t> class.</a:t>
            </a:r>
          </a:p>
          <a:p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IBOutlet</a:t>
            </a:r>
            <a:r>
              <a:rPr lang="en-US" dirty="0" smtClean="0"/>
              <a:t> means this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 is connected to the storyboard item (which has the same name).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good programming practice to use a </a:t>
            </a:r>
            <a:r>
              <a:rPr lang="en-US" dirty="0" err="1" smtClean="0">
                <a:solidFill>
                  <a:srgbClr val="FF0000"/>
                </a:solidFill>
              </a:rPr>
              <a:t>standardised</a:t>
            </a:r>
            <a:r>
              <a:rPr lang="en-US" dirty="0" smtClean="0">
                <a:solidFill>
                  <a:srgbClr val="FF0000"/>
                </a:solidFill>
              </a:rPr>
              <a:t> way of naming variables and other items in our code. For variable names, the first letter is not </a:t>
            </a:r>
            <a:r>
              <a:rPr lang="en-US" dirty="0" err="1" smtClean="0">
                <a:solidFill>
                  <a:srgbClr val="FF0000"/>
                </a:solidFill>
              </a:rPr>
              <a:t>capitalised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58" t="24727" r="11994" b="66788"/>
          <a:stretch/>
        </p:blipFill>
        <p:spPr>
          <a:xfrm>
            <a:off x="964779" y="1093258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04328" y="2206588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403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- Memory Leaks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5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previous slide, we learnt about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word.</a:t>
            </a:r>
          </a:p>
          <a:p>
            <a:r>
              <a:rPr lang="en-US" dirty="0" smtClean="0"/>
              <a:t>This </a:t>
            </a:r>
            <a:r>
              <a:rPr lang="en-US" dirty="0"/>
              <a:t>prevents bugs in the code called </a:t>
            </a:r>
            <a:r>
              <a:rPr lang="en-US" i="1" dirty="0"/>
              <a:t>memory leaks</a:t>
            </a:r>
            <a:r>
              <a:rPr lang="en-US" dirty="0"/>
              <a:t>, where iOS still has memory space created for an item that’s no longer around. This happens when the programmer forgets to write code that </a:t>
            </a:r>
            <a:r>
              <a:rPr lang="en-US" i="1" dirty="0"/>
              <a:t>deallocates</a:t>
            </a:r>
            <a:r>
              <a:rPr lang="en-US" dirty="0"/>
              <a:t> the item from memory. This means that the item isn’t </a:t>
            </a:r>
            <a:r>
              <a:rPr lang="en-US" i="1" dirty="0"/>
              <a:t>destroyed</a:t>
            </a:r>
            <a:r>
              <a:rPr lang="en-US" dirty="0"/>
              <a:t> when it’s no longer needed.</a:t>
            </a:r>
          </a:p>
          <a:p>
            <a:r>
              <a:rPr lang="en-US" dirty="0"/>
              <a:t>What happens then is that there are “holes” in memory, and iOS can’t get rid of the holes because it doesn’t know which items were in the holes.</a:t>
            </a:r>
          </a:p>
          <a:p>
            <a:r>
              <a:rPr lang="en-US" dirty="0"/>
              <a:t>These memory holes are called </a:t>
            </a:r>
            <a:r>
              <a:rPr lang="en-US" i="1" dirty="0"/>
              <a:t>memory leaks</a:t>
            </a:r>
            <a:r>
              <a:rPr lang="en-US" dirty="0"/>
              <a:t>, and they will cause your app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0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What’s a Class?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1"/>
            <a:ext cx="8369135" cy="5713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computer programming, we can think of our code as being made up of objects. Each object has properties and does something.</a:t>
            </a:r>
          </a:p>
          <a:p>
            <a:r>
              <a:rPr lang="en-US" dirty="0" smtClean="0"/>
              <a:t>We use these objects to create our code. In this way, our code does something useful too.</a:t>
            </a:r>
          </a:p>
          <a:p>
            <a:r>
              <a:rPr lang="en-US" dirty="0" smtClean="0"/>
              <a:t>The buttons on a TV remote are an example of objects in our real world.</a:t>
            </a:r>
          </a:p>
          <a:p>
            <a:r>
              <a:rPr lang="en-US" dirty="0" smtClean="0"/>
              <a:t>Each button has a </a:t>
            </a:r>
            <a:r>
              <a:rPr lang="en-US" dirty="0" err="1" smtClean="0"/>
              <a:t>colour</a:t>
            </a:r>
            <a:r>
              <a:rPr lang="en-US" dirty="0" smtClean="0"/>
              <a:t> and shape (its properties), and it does something.</a:t>
            </a:r>
          </a:p>
          <a:p>
            <a:r>
              <a:rPr lang="en-US" dirty="0" smtClean="0"/>
              <a:t>Each button is made from a </a:t>
            </a:r>
            <a:r>
              <a:rPr lang="en-US" dirty="0" err="1" smtClean="0"/>
              <a:t>mould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computer programming, we think of a </a:t>
            </a:r>
            <a:r>
              <a:rPr lang="en-US" dirty="0" err="1" smtClean="0"/>
              <a:t>mould</a:t>
            </a:r>
            <a:r>
              <a:rPr lang="en-US" dirty="0" smtClean="0"/>
              <a:t> as a </a:t>
            </a:r>
            <a:r>
              <a:rPr lang="en-US" i="1" dirty="0" smtClean="0"/>
              <a:t>class</a:t>
            </a:r>
            <a:r>
              <a:rPr lang="en-US" dirty="0" smtClean="0"/>
              <a:t>. So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like a description of an object.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an empty shell.</a:t>
            </a:r>
          </a:p>
          <a:p>
            <a:r>
              <a:rPr lang="en-US" dirty="0" smtClean="0"/>
              <a:t>When our app starts running, the first thing that iOS does is to create all the objects by using the properties and other code in that we’ve coded into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Thinking of our code as objects is called </a:t>
            </a:r>
            <a:r>
              <a:rPr lang="en-US" i="1" dirty="0" smtClean="0"/>
              <a:t>Object-Oriented Programm</a:t>
            </a:r>
            <a:r>
              <a:rPr lang="en-US" dirty="0" smtClean="0"/>
              <a:t>ing.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39945" y="212270"/>
            <a:ext cx="2041072" cy="6515101"/>
            <a:chOff x="9339945" y="212270"/>
            <a:chExt cx="2041072" cy="6515101"/>
          </a:xfrm>
        </p:grpSpPr>
        <p:grpSp>
          <p:nvGrpSpPr>
            <p:cNvPr id="8" name="Group 7"/>
            <p:cNvGrpSpPr/>
            <p:nvPr/>
          </p:nvGrpSpPr>
          <p:grpSpPr>
            <a:xfrm>
              <a:off x="9339945" y="212270"/>
              <a:ext cx="2041072" cy="6515101"/>
              <a:chOff x="8948052" y="212270"/>
              <a:chExt cx="2041072" cy="65151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26254" t="3211" r="27346" b="1788"/>
              <a:stretch/>
            </p:blipFill>
            <p:spPr>
              <a:xfrm>
                <a:off x="8948052" y="212270"/>
                <a:ext cx="2041072" cy="6515101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556595" y="5865540"/>
                <a:ext cx="802888" cy="650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445083" y="5765180"/>
                <a:ext cx="1025912" cy="3679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992562" y="6138554"/>
              <a:ext cx="735837" cy="4830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2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8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Bottom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624"/>
            <a:ext cx="10515600" cy="5746375"/>
          </a:xfrm>
        </p:spPr>
        <p:txBody>
          <a:bodyPr/>
          <a:lstStyle/>
          <a:p>
            <a:r>
              <a:rPr lang="en-US" dirty="0" smtClean="0"/>
              <a:t>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(with the words “Hello there!”) also needs to be connected to code, so that we can amend the words according to what’s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 the </a:t>
            </a:r>
            <a:r>
              <a:rPr lang="en-US" dirty="0" err="1" smtClean="0"/>
              <a:t>ViewController</a:t>
            </a:r>
            <a:r>
              <a:rPr lang="en-US" dirty="0" smtClean="0"/>
              <a:t> code, we’ll need to create it as another property.</a:t>
            </a:r>
          </a:p>
          <a:p>
            <a:r>
              <a:rPr lang="en-US" dirty="0" smtClean="0"/>
              <a:t>Let’s do the same as what we did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 Control-drag 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onto the code just below the Text Field property.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dlalogue</a:t>
            </a:r>
            <a:r>
              <a:rPr lang="en-US" dirty="0" smtClean="0"/>
              <a:t> box, 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now have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a </a:t>
            </a:r>
            <a:r>
              <a:rPr lang="en-US" dirty="0" err="1" smtClean="0"/>
              <a:t>ViewController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21" t="28413" r="38267" b="55218"/>
          <a:stretch/>
        </p:blipFill>
        <p:spPr>
          <a:xfrm>
            <a:off x="1184393" y="4773472"/>
            <a:ext cx="2518927" cy="1334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55902" y="5221868"/>
            <a:ext cx="1283986" cy="223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54" t="32692" r="12197" b="61581"/>
          <a:stretch/>
        </p:blipFill>
        <p:spPr>
          <a:xfrm>
            <a:off x="4016457" y="4999116"/>
            <a:ext cx="7691381" cy="11121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75238" y="4537812"/>
            <a:ext cx="293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helloThereLabel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4845664"/>
            <a:ext cx="576570" cy="376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lstStyle/>
          <a:p>
            <a:r>
              <a:rPr lang="en-US" b="1" dirty="0" smtClean="0"/>
              <a:t>Actions and Event-Driven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168"/>
            <a:ext cx="10515600" cy="5517832"/>
          </a:xfrm>
        </p:spPr>
        <p:txBody>
          <a:bodyPr/>
          <a:lstStyle/>
          <a:p>
            <a:r>
              <a:rPr lang="en-US" dirty="0"/>
              <a:t>Although we have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 as properties in our code, our app doesn’t react to them yet.</a:t>
            </a:r>
          </a:p>
          <a:p>
            <a:r>
              <a:rPr lang="en-US" dirty="0"/>
              <a:t>The next step is to write code so that our app does something with whatever’s typed into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need to create an </a:t>
            </a:r>
            <a:r>
              <a:rPr lang="en-US" i="1" dirty="0" smtClean="0"/>
              <a:t>action</a:t>
            </a:r>
            <a:r>
              <a:rPr lang="en-US" dirty="0" smtClean="0"/>
              <a:t>. This is a piece of code that’s linked to something that can happen in the UI.</a:t>
            </a:r>
          </a:p>
          <a:p>
            <a:r>
              <a:rPr lang="en-US" dirty="0" smtClean="0"/>
              <a:t>The user performs actions in the UI that will cause </a:t>
            </a:r>
            <a:r>
              <a:rPr lang="en-US" i="1" dirty="0" smtClean="0"/>
              <a:t>events</a:t>
            </a:r>
            <a:r>
              <a:rPr lang="en-US" dirty="0" smtClean="0"/>
              <a:t> to occur in the app.</a:t>
            </a:r>
          </a:p>
          <a:p>
            <a:r>
              <a:rPr lang="en-US" dirty="0" smtClean="0"/>
              <a:t>The events will cause the appropriate code to be run (we say that the code is </a:t>
            </a:r>
            <a:r>
              <a:rPr lang="en-US" i="1" dirty="0" smtClean="0"/>
              <a:t>executed)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create an action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so that something happens after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is filled in.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6280"/>
            <a:ext cx="10515600" cy="5460683"/>
          </a:xfrm>
        </p:spPr>
        <p:txBody>
          <a:bodyPr/>
          <a:lstStyle/>
          <a:p>
            <a:r>
              <a:rPr lang="en-US" dirty="0" smtClean="0"/>
              <a:t>Add a MARK comment to the end of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 (just above the last curly bracket):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We’ll add the action code below this line.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72" t="59333" r="28024" b="34667"/>
          <a:stretch/>
        </p:blipFill>
        <p:spPr>
          <a:xfrm>
            <a:off x="1142999" y="1737360"/>
            <a:ext cx="3398521" cy="1158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907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Extra Information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The </a:t>
            </a:r>
            <a:r>
              <a:rPr lang="en-US" b="1" dirty="0" err="1" smtClean="0">
                <a:solidFill>
                  <a:srgbClr val="FF0000"/>
                </a:solidFill>
              </a:rPr>
              <a:t>V</a:t>
            </a:r>
            <a:r>
              <a:rPr lang="en-US" b="1" dirty="0" err="1" smtClean="0">
                <a:solidFill>
                  <a:srgbClr val="FF0000"/>
                </a:solidFill>
              </a:rPr>
              <a:t>iewController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The App Lifecycle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15527</TotalTime>
  <Words>3108</Words>
  <Application>Microsoft Macintosh PowerPoint</Application>
  <PresentationFormat>Widescreen</PresentationFormat>
  <Paragraphs>384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 – An Introduction to Swift and creating the Hello World App</vt:lpstr>
      <vt:lpstr>Workshop 1 –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Connecting the Text Field</vt:lpstr>
      <vt:lpstr>PowerPoint Presentation</vt:lpstr>
      <vt:lpstr>Extra Information - Memory Leaks</vt:lpstr>
      <vt:lpstr>Extra Information – What’s a Class?</vt:lpstr>
      <vt:lpstr>Connecting the Bottom Label</vt:lpstr>
      <vt:lpstr>Actions and Event-Driven Programming</vt:lpstr>
      <vt:lpstr>PowerPoint Presentation</vt:lpstr>
      <vt:lpstr>Extra Information – The ViewController</vt:lpstr>
      <vt:lpstr>Auto Layout</vt:lpstr>
      <vt:lpstr>iOS App #3: Question &amp; Answer</vt:lpstr>
      <vt:lpstr>GitHub</vt:lpstr>
      <vt:lpstr>Deploy on Device</vt:lpstr>
      <vt:lpstr>Extra Information – The App Lifecycle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277</cp:revision>
  <dcterms:created xsi:type="dcterms:W3CDTF">2017-12-04T05:26:11Z</dcterms:created>
  <dcterms:modified xsi:type="dcterms:W3CDTF">2017-12-24T07:37:12Z</dcterms:modified>
</cp:coreProperties>
</file>